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8" r:id="rId3"/>
    <p:sldId id="292" r:id="rId4"/>
    <p:sldId id="293" r:id="rId5"/>
    <p:sldId id="294" r:id="rId6"/>
    <p:sldId id="286" r:id="rId7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FF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6" autoAdjust="0"/>
    <p:restoredTop sz="94722" autoAdjust="0"/>
  </p:normalViewPr>
  <p:slideViewPr>
    <p:cSldViewPr snapToGrid="0" snapToObjects="1">
      <p:cViewPr varScale="1">
        <p:scale>
          <a:sx n="174" d="100"/>
          <a:sy n="174" d="100"/>
        </p:scale>
        <p:origin x="-848" y="-10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41743-E3BC-C84B-AE48-AF0C9BF75C16}" type="datetimeFigureOut">
              <a:rPr lang="en-US"/>
              <a:pPr>
                <a:defRPr/>
              </a:pPr>
              <a:t>23/06/2015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5EDEC-173B-714D-9E25-383CC316B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378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72AB7-DD77-2F45-9BB1-7CFA444C1BBD}" type="datetimeFigureOut">
              <a:rPr lang="en-US"/>
              <a:pPr>
                <a:defRPr/>
              </a:pPr>
              <a:t>23/06/2015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15637-399E-1848-82F5-8D6303F84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365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FA29A-9D48-6445-9946-BA3DEDC9ADFD}" type="datetimeFigureOut">
              <a:rPr lang="en-US"/>
              <a:pPr>
                <a:defRPr/>
              </a:pPr>
              <a:t>23/06/2015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43DC7-1393-954A-BB07-4BAAF73E1C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74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D94D0-DCF5-8846-81CC-0E00B54926D6}" type="datetimeFigureOut">
              <a:rPr lang="en-US"/>
              <a:pPr>
                <a:defRPr/>
              </a:pPr>
              <a:t>23/06/2015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EE804-C5ED-6948-952B-B093661C9E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60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D3ABC-1E54-F842-9240-BD860BDF0C8D}" type="datetimeFigureOut">
              <a:rPr lang="en-US"/>
              <a:pPr>
                <a:defRPr/>
              </a:pPr>
              <a:t>23/06/2015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1D65C-36A7-6842-A0D7-B643B4F20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386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B8D5A-BCDB-FE43-AD89-87884A0186C9}" type="datetimeFigureOut">
              <a:rPr lang="en-US"/>
              <a:pPr>
                <a:defRPr/>
              </a:pPr>
              <a:t>23/06/2015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9C79A-D342-F54F-BBEA-D987165B1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156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4F2EF-3E6C-6244-9C89-EF91FDD39940}" type="datetimeFigureOut">
              <a:rPr lang="en-US"/>
              <a:pPr>
                <a:defRPr/>
              </a:pPr>
              <a:t>23/06/2015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867FF-8AB6-5143-B394-9B96BBE6A5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552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AB24C-FBFB-564E-9DD9-ADAB95EA3357}" type="datetimeFigureOut">
              <a:rPr lang="en-US"/>
              <a:pPr>
                <a:defRPr/>
              </a:pPr>
              <a:t>23/06/2015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88D07-3334-C548-A72D-B3D067C3E7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7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00B86-2974-0447-9E1E-3C04F121B149}" type="datetimeFigureOut">
              <a:rPr lang="en-US"/>
              <a:pPr>
                <a:defRPr/>
              </a:pPr>
              <a:t>23/06/2015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55580-6761-C146-8BB2-B4F06C640B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86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E274C-1793-5743-8C6B-B4D149F2B541}" type="datetimeFigureOut">
              <a:rPr lang="en-US"/>
              <a:pPr>
                <a:defRPr/>
              </a:pPr>
              <a:t>23/06/2015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797AA-7F8C-DA4A-AB13-BE291D416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558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A895D-FCF4-614A-8667-D778D5349B37}" type="datetimeFigureOut">
              <a:rPr lang="en-US"/>
              <a:pPr>
                <a:defRPr/>
              </a:pPr>
              <a:t>23/06/2015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7987F-BB0E-DE48-85AF-84E3D75749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70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C781E42-0265-5042-B54F-310367F49F45}" type="datetimeFigureOut">
              <a:rPr lang="en-US"/>
              <a:pPr>
                <a:defRPr/>
              </a:pPr>
              <a:t>23/06/2015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AB6844B-53FA-434D-8511-D0EAA4B14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5.jpg"/><Relationship Id="rId6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4" Type="http://schemas.openxmlformats.org/officeDocument/2006/relationships/image" Target="../media/image3.jpg"/><Relationship Id="rId5" Type="http://schemas.openxmlformats.org/officeDocument/2006/relationships/image" Target="../media/image5.jpg"/><Relationship Id="rId6" Type="http://schemas.openxmlformats.org/officeDocument/2006/relationships/image" Target="../media/image6.jpg"/><Relationship Id="rId7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8088" y="285750"/>
            <a:ext cx="6699250" cy="3911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  <a:t>Are Uranus and Neptune Responsible for Solar Grand Minima and Solar Cycle Modulation?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13399" y="3642747"/>
            <a:ext cx="54331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>
                <a:effectLst>
                  <a:outerShdw blurRad="50800" dist="50800" dir="2700000" algn="tl" rotWithShape="0">
                    <a:srgbClr val="000000">
                      <a:alpha val="95000"/>
                    </a:srgbClr>
                  </a:outerShdw>
                </a:effectLst>
              </a:rPr>
              <a:t>Arxiv.org</a:t>
            </a:r>
            <a:r>
              <a:rPr lang="en-US" dirty="0" smtClean="0">
                <a:effectLst>
                  <a:outerShdw blurRad="50800" dist="50800" dir="2700000" algn="tl" rotWithShape="0">
                    <a:srgbClr val="000000">
                      <a:alpha val="95000"/>
                    </a:srgbClr>
                  </a:outerShdw>
                </a:effectLst>
              </a:rPr>
              <a:t> (Cornell University) 2010 pre print</a:t>
            </a:r>
          </a:p>
          <a:p>
            <a:pPr algn="ctr"/>
            <a:r>
              <a:rPr lang="en-US" dirty="0" smtClean="0">
                <a:effectLst>
                  <a:outerShdw blurRad="50800" dist="50800" dir="2700000" algn="tl" rotWithShape="0">
                    <a:srgbClr val="000000">
                      <a:alpha val="95000"/>
                    </a:srgbClr>
                  </a:outerShdw>
                </a:effectLst>
              </a:rPr>
              <a:t>International Journal of Astronomy &amp; Astrophysics 2013 </a:t>
            </a:r>
            <a:endParaRPr lang="en-US" dirty="0">
              <a:effectLst>
                <a:outerShdw blurRad="50800" dist="50800" dir="2700000" algn="tl" rotWithShape="0">
                  <a:srgbClr val="000000">
                    <a:alpha val="95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8983" y="172827"/>
            <a:ext cx="8769237" cy="4843065"/>
          </a:xfrm>
          <a:solidFill>
            <a:schemeClr val="bg1">
              <a:alpha val="53000"/>
            </a:schemeClr>
          </a:solidFill>
          <a:ln w="57150">
            <a:solidFill>
              <a:schemeClr val="accent6">
                <a:lumMod val="75000"/>
              </a:schemeClr>
            </a:solidFill>
          </a:ln>
          <a:effectLst>
            <a:outerShdw blurRad="50800" dist="114300" dir="27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  <a:t/>
            </a:r>
            <a:br>
              <a:rPr lang="en-US" b="1" dirty="0" smtClean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</a:br>
            <a:r>
              <a:rPr lang="en-US" b="1" dirty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  <a:t/>
            </a:r>
            <a:br>
              <a:rPr lang="en-US" b="1" dirty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</a:br>
            <a:r>
              <a:rPr lang="en-US" b="1" dirty="0" smtClean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  <a:t/>
            </a:r>
            <a:br>
              <a:rPr lang="en-US" b="1" dirty="0" smtClean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</a:br>
            <a:r>
              <a:rPr lang="en-US" b="1" dirty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  <a:t/>
            </a:r>
            <a:br>
              <a:rPr lang="en-US" b="1" dirty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</a:br>
            <a:endParaRPr lang="en-US" b="1" dirty="0">
              <a:effectLst>
                <a:outerShdw blurRad="50800" dist="88900" dir="2700000" algn="tl" rotWithShape="0">
                  <a:srgbClr val="000000"/>
                </a:outerShdw>
              </a:effectLst>
              <a:ea typeface="+mj-ea"/>
              <a:cs typeface="+mj-cs"/>
            </a:endParaRPr>
          </a:p>
        </p:txBody>
      </p:sp>
      <p:pic>
        <p:nvPicPr>
          <p:cNvPr id="6" name="Picture 5" descr="type_a_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48" y="258936"/>
            <a:ext cx="4377768" cy="467404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59578" y="408661"/>
            <a:ext cx="3859814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49FF36"/>
                </a:solidFill>
                <a:effectLst>
                  <a:outerShdw blurRad="50800" dist="88900" dir="2700000" algn="tl" rotWithShape="0">
                    <a:srgbClr val="000000"/>
                  </a:outerShdw>
                </a:effectLst>
              </a:rPr>
              <a:t>Prime Planetary Position to Initiate the Largest Disordered Orbit.</a:t>
            </a:r>
          </a:p>
          <a:p>
            <a:endParaRPr lang="en-US" b="1" dirty="0">
              <a:solidFill>
                <a:srgbClr val="49FF36"/>
              </a:solidFill>
              <a:effectLst>
                <a:outerShdw blurRad="50800" dist="88900" dir="2700000" algn="tl" rotWithShape="0">
                  <a:srgbClr val="000000"/>
                </a:outerShdw>
              </a:effectLst>
            </a:endParaRPr>
          </a:p>
          <a:p>
            <a:r>
              <a:rPr lang="en-US" b="1" dirty="0">
                <a:effectLst>
                  <a:outerShdw blurRad="50800" dist="88900" dir="2700000" algn="tl" rotWithShape="0">
                    <a:srgbClr val="000000"/>
                  </a:outerShdw>
                </a:effectLst>
              </a:rPr>
              <a:t>This position is the ONLY combination that can produce a disordered inner loop orbit.</a:t>
            </a:r>
          </a:p>
          <a:p>
            <a:endParaRPr lang="en-US" b="1" dirty="0">
              <a:effectLst>
                <a:outerShdw blurRad="50800" dist="88900" dir="2700000" algn="tl" rotWithShape="0">
                  <a:srgbClr val="000000"/>
                </a:outerShdw>
              </a:effectLst>
            </a:endParaRPr>
          </a:p>
          <a:p>
            <a:r>
              <a:rPr lang="en-US" b="1" dirty="0">
                <a:effectLst>
                  <a:outerShdw blurRad="50800" dist="88900" dir="2700000" algn="tl" rotWithShape="0">
                    <a:srgbClr val="000000"/>
                  </a:outerShdw>
                </a:effectLst>
              </a:rPr>
              <a:t>The Saturn position of +30 to +40 degrees to the perpendicular being the strongest, which is seen at 1472 in the middle of the Little Ice Age (LIA).</a:t>
            </a:r>
          </a:p>
          <a:p>
            <a:endParaRPr lang="en-US" b="1" dirty="0">
              <a:effectLst>
                <a:outerShdw blurRad="50800" dist="88900" dir="2700000" algn="tl" rotWithShape="0">
                  <a:srgbClr val="000000"/>
                </a:outerShdw>
              </a:effectLst>
            </a:endParaRPr>
          </a:p>
          <a:p>
            <a:r>
              <a:rPr lang="en-US" b="1" dirty="0">
                <a:effectLst>
                  <a:outerShdw blurRad="50800" dist="88900" dir="2700000" algn="tl" rotWithShape="0">
                    <a:srgbClr val="000000"/>
                  </a:outerShdw>
                </a:effectLst>
              </a:rPr>
              <a:t>The 1472 position returns on a 4627 year cycle NOT the 178.8 year cycle as suggested by Jose.</a:t>
            </a:r>
          </a:p>
          <a:p>
            <a:endParaRPr lang="en-US" b="1" dirty="0">
              <a:effectLst>
                <a:outerShdw blurRad="50800" dist="88900" dir="27000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4384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8983" y="172827"/>
            <a:ext cx="8769237" cy="4843065"/>
          </a:xfrm>
          <a:solidFill>
            <a:schemeClr val="bg1">
              <a:alpha val="53000"/>
            </a:schemeClr>
          </a:solidFill>
          <a:ln w="57150">
            <a:solidFill>
              <a:schemeClr val="accent6">
                <a:lumMod val="75000"/>
              </a:schemeClr>
            </a:solidFill>
          </a:ln>
          <a:effectLst>
            <a:outerShdw blurRad="50800" dist="114300" dir="27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  <a:t/>
            </a:r>
            <a:br>
              <a:rPr lang="en-US" b="1" dirty="0" smtClean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</a:br>
            <a:r>
              <a:rPr lang="en-US" b="1" dirty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  <a:t/>
            </a:r>
            <a:br>
              <a:rPr lang="en-US" b="1" dirty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</a:br>
            <a:r>
              <a:rPr lang="en-US" b="1" dirty="0" smtClean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  <a:t/>
            </a:r>
            <a:br>
              <a:rPr lang="en-US" b="1" dirty="0" smtClean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</a:br>
            <a:r>
              <a:rPr lang="en-US" b="1" dirty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  <a:t/>
            </a:r>
            <a:br>
              <a:rPr lang="en-US" b="1" dirty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</a:br>
            <a:endParaRPr lang="en-US" b="1" dirty="0">
              <a:effectLst>
                <a:outerShdw blurRad="50800" dist="88900" dir="2700000" algn="tl" rotWithShape="0">
                  <a:srgbClr val="000000"/>
                </a:outerShdw>
              </a:effectLst>
              <a:ea typeface="+mj-ea"/>
              <a:cs typeface="+mj-cs"/>
            </a:endParaRPr>
          </a:p>
        </p:txBody>
      </p:sp>
      <p:pic>
        <p:nvPicPr>
          <p:cNvPr id="6" name="Picture 5" descr="type_a_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37" y="930383"/>
            <a:ext cx="3222429" cy="3440512"/>
          </a:xfrm>
          <a:prstGeom prst="rect">
            <a:avLst/>
          </a:prstGeom>
        </p:spPr>
      </p:pic>
      <p:pic>
        <p:nvPicPr>
          <p:cNvPr id="8" name="Picture 7" descr="1472_sim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13" y="335724"/>
            <a:ext cx="4510067" cy="4502986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 flipV="1">
            <a:off x="2459811" y="2481433"/>
            <a:ext cx="2620392" cy="8028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1472_AM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0955" y="1447023"/>
            <a:ext cx="5138871" cy="2733033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 flipV="1">
            <a:off x="2459811" y="2787963"/>
            <a:ext cx="3386802" cy="4962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286_sim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6203" y="279512"/>
            <a:ext cx="4639436" cy="4617585"/>
          </a:xfrm>
          <a:prstGeom prst="rect">
            <a:avLst/>
          </a:prstGeom>
        </p:spPr>
      </p:pic>
      <p:cxnSp>
        <p:nvCxnSpPr>
          <p:cNvPr id="29" name="Straight Arrow Connector 28"/>
          <p:cNvCxnSpPr/>
          <p:nvPr/>
        </p:nvCxnSpPr>
        <p:spPr>
          <a:xfrm flipV="1">
            <a:off x="1700700" y="2787963"/>
            <a:ext cx="3605776" cy="4962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" name="Picture 29" descr="286_AM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8430" y="406740"/>
            <a:ext cx="5151396" cy="3773316"/>
          </a:xfrm>
          <a:prstGeom prst="rect">
            <a:avLst/>
          </a:prstGeom>
        </p:spPr>
      </p:pic>
      <p:cxnSp>
        <p:nvCxnSpPr>
          <p:cNvPr id="32" name="Straight Arrow Connector 31"/>
          <p:cNvCxnSpPr/>
          <p:nvPr/>
        </p:nvCxnSpPr>
        <p:spPr>
          <a:xfrm flipV="1">
            <a:off x="1700700" y="2481433"/>
            <a:ext cx="4525468" cy="7517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9609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8983" y="172827"/>
            <a:ext cx="8769237" cy="4843065"/>
          </a:xfrm>
          <a:solidFill>
            <a:schemeClr val="bg1">
              <a:alpha val="53000"/>
            </a:schemeClr>
          </a:solidFill>
          <a:ln w="57150">
            <a:solidFill>
              <a:schemeClr val="accent6">
                <a:lumMod val="75000"/>
              </a:schemeClr>
            </a:solidFill>
          </a:ln>
          <a:effectLst>
            <a:outerShdw blurRad="50800" dist="114300" dir="27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  <a:t/>
            </a:r>
            <a:br>
              <a:rPr lang="en-US" b="1" dirty="0" smtClean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</a:br>
            <a:r>
              <a:rPr lang="en-US" b="1" dirty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  <a:t/>
            </a:r>
            <a:br>
              <a:rPr lang="en-US" b="1" dirty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</a:br>
            <a:r>
              <a:rPr lang="en-US" b="1" dirty="0" smtClean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  <a:t/>
            </a:r>
            <a:br>
              <a:rPr lang="en-US" b="1" dirty="0" smtClean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</a:br>
            <a:r>
              <a:rPr lang="en-US" b="1" dirty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  <a:t/>
            </a:r>
            <a:br>
              <a:rPr lang="en-US" b="1" dirty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</a:br>
            <a:endParaRPr lang="en-US" b="1" dirty="0">
              <a:effectLst>
                <a:outerShdw blurRad="50800" dist="88900" dir="2700000" algn="tl" rotWithShape="0">
                  <a:srgbClr val="000000"/>
                </a:outerShdw>
              </a:effectLst>
              <a:ea typeface="+mj-ea"/>
              <a:cs typeface="+mj-cs"/>
            </a:endParaRPr>
          </a:p>
        </p:txBody>
      </p:sp>
      <p:pic>
        <p:nvPicPr>
          <p:cNvPr id="6" name="Picture 5" descr="type_a_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37" y="930383"/>
            <a:ext cx="3222429" cy="3440512"/>
          </a:xfrm>
          <a:prstGeom prst="rect">
            <a:avLst/>
          </a:prstGeom>
        </p:spPr>
      </p:pic>
      <p:pic>
        <p:nvPicPr>
          <p:cNvPr id="3" name="Picture 2" descr="c14nujs1_small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4593" y="656001"/>
            <a:ext cx="6385234" cy="1336444"/>
          </a:xfrm>
          <a:prstGeom prst="rect">
            <a:avLst/>
          </a:prstGeom>
        </p:spPr>
      </p:pic>
      <p:grpSp>
        <p:nvGrpSpPr>
          <p:cNvPr id="34" name="Group 33"/>
          <p:cNvGrpSpPr/>
          <p:nvPr/>
        </p:nvGrpSpPr>
        <p:grpSpPr>
          <a:xfrm>
            <a:off x="2437913" y="1861075"/>
            <a:ext cx="6138579" cy="1423175"/>
            <a:chOff x="2437913" y="1861075"/>
            <a:chExt cx="6138579" cy="1423175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2437913" y="3284250"/>
              <a:ext cx="61385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V="1">
              <a:off x="8576492" y="1861075"/>
              <a:ext cx="0" cy="142317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7394031" y="1861075"/>
              <a:ext cx="0" cy="142317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V="1">
              <a:off x="6007194" y="1861075"/>
              <a:ext cx="21897" cy="142317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V="1">
              <a:off x="5029109" y="1861075"/>
              <a:ext cx="21897" cy="142317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5" name="Picture 34" descr="c14nujs1_small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913" y="3284250"/>
            <a:ext cx="6420100" cy="1343742"/>
          </a:xfrm>
          <a:prstGeom prst="rect">
            <a:avLst/>
          </a:prstGeom>
        </p:spPr>
      </p:pic>
      <p:grpSp>
        <p:nvGrpSpPr>
          <p:cNvPr id="48" name="Group 47"/>
          <p:cNvGrpSpPr/>
          <p:nvPr/>
        </p:nvGrpSpPr>
        <p:grpSpPr>
          <a:xfrm>
            <a:off x="1649606" y="2204096"/>
            <a:ext cx="6211570" cy="1700512"/>
            <a:chOff x="1649606" y="2204096"/>
            <a:chExt cx="6211570" cy="1700512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4160511" y="2204096"/>
              <a:ext cx="370066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1649606" y="2204096"/>
              <a:ext cx="2510905" cy="108015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7861176" y="2204096"/>
              <a:ext cx="0" cy="170051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7131262" y="2204096"/>
              <a:ext cx="14598" cy="170051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>
              <a:off x="6583826" y="2204096"/>
              <a:ext cx="0" cy="15180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66161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8983" y="172827"/>
            <a:ext cx="8769237" cy="4843065"/>
          </a:xfrm>
          <a:solidFill>
            <a:schemeClr val="bg1">
              <a:alpha val="53000"/>
            </a:schemeClr>
          </a:solidFill>
          <a:ln w="57150">
            <a:solidFill>
              <a:schemeClr val="accent6">
                <a:lumMod val="75000"/>
              </a:schemeClr>
            </a:solidFill>
          </a:ln>
          <a:effectLst>
            <a:outerShdw blurRad="50800" dist="114300" dir="27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  <a:t/>
            </a:r>
            <a:br>
              <a:rPr lang="en-US" b="1" dirty="0" smtClean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</a:br>
            <a:r>
              <a:rPr lang="en-US" b="1" dirty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  <a:t/>
            </a:r>
            <a:br>
              <a:rPr lang="en-US" b="1" dirty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</a:br>
            <a:r>
              <a:rPr lang="en-US" b="1" dirty="0" smtClean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  <a:t/>
            </a:r>
            <a:br>
              <a:rPr lang="en-US" b="1" dirty="0" smtClean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</a:br>
            <a:r>
              <a:rPr lang="en-US" b="1" dirty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  <a:t/>
            </a:r>
            <a:br>
              <a:rPr lang="en-US" b="1" dirty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</a:br>
            <a:endParaRPr lang="en-US" b="1" dirty="0">
              <a:effectLst>
                <a:outerShdw blurRad="50800" dist="88900" dir="2700000" algn="tl" rotWithShape="0">
                  <a:srgbClr val="000000"/>
                </a:outerShdw>
              </a:effectLst>
              <a:ea typeface="+mj-ea"/>
              <a:cs typeface="+mj-cs"/>
            </a:endParaRPr>
          </a:p>
        </p:txBody>
      </p:sp>
      <p:pic>
        <p:nvPicPr>
          <p:cNvPr id="6" name="Picture 5" descr="type_a_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37" y="930383"/>
            <a:ext cx="3222429" cy="3440512"/>
          </a:xfrm>
          <a:prstGeom prst="rect">
            <a:avLst/>
          </a:prstGeom>
        </p:spPr>
      </p:pic>
      <p:pic>
        <p:nvPicPr>
          <p:cNvPr id="3" name="Picture 2" descr="c14nujs1_small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8255" y="2033781"/>
            <a:ext cx="5087777" cy="1064882"/>
          </a:xfrm>
          <a:prstGeom prst="rect">
            <a:avLst/>
          </a:prstGeom>
        </p:spPr>
      </p:pic>
      <p:pic>
        <p:nvPicPr>
          <p:cNvPr id="4" name="Picture 3" descr="1472_sim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8682" y="3371830"/>
            <a:ext cx="1556989" cy="1554545"/>
          </a:xfrm>
          <a:prstGeom prst="rect">
            <a:avLst/>
          </a:prstGeom>
        </p:spPr>
      </p:pic>
      <p:pic>
        <p:nvPicPr>
          <p:cNvPr id="7" name="Picture 6" descr="286_sim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444" y="241178"/>
            <a:ext cx="1664227" cy="1656389"/>
          </a:xfrm>
          <a:prstGeom prst="rect">
            <a:avLst/>
          </a:prstGeom>
        </p:spPr>
      </p:pic>
      <p:pic>
        <p:nvPicPr>
          <p:cNvPr id="8" name="Picture 7" descr="286_AM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7108" y="372215"/>
            <a:ext cx="1691576" cy="1239052"/>
          </a:xfrm>
          <a:prstGeom prst="rect">
            <a:avLst/>
          </a:prstGeom>
        </p:spPr>
      </p:pic>
      <p:pic>
        <p:nvPicPr>
          <p:cNvPr id="9" name="Picture 8" descr="1472_AM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4851" y="3520409"/>
            <a:ext cx="2406892" cy="128007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 flipH="1" flipV="1">
            <a:off x="1620409" y="824712"/>
            <a:ext cx="29197" cy="24230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620409" y="824712"/>
            <a:ext cx="271103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722527" y="1029065"/>
            <a:ext cx="181018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8043654" y="1678617"/>
            <a:ext cx="14599" cy="8539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445213" y="3313443"/>
            <a:ext cx="693418" cy="8393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138631" y="4152751"/>
            <a:ext cx="130005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671433" y="4218436"/>
            <a:ext cx="1678803" cy="218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8561893" y="3028809"/>
            <a:ext cx="7300" cy="491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70937" y="313829"/>
            <a:ext cx="3326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Type </a:t>
            </a:r>
            <a:r>
              <a:rPr lang="en-US" sz="2400" b="1" dirty="0" smtClean="0">
                <a:solidFill>
                  <a:srgbClr val="49FF36"/>
                </a:solidFill>
              </a:rPr>
              <a:t>A</a:t>
            </a:r>
            <a:r>
              <a:rPr lang="en-US" sz="2400" b="1" dirty="0" smtClean="0"/>
              <a:t> &amp; </a:t>
            </a:r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r>
              <a:rPr lang="en-US" sz="2400" b="1" dirty="0" smtClean="0"/>
              <a:t> AMP Events</a:t>
            </a:r>
            <a:endParaRPr lang="en-US" sz="24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4331445" y="313829"/>
            <a:ext cx="8912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286AD</a:t>
            </a:r>
            <a:endParaRPr lang="en-US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4331446" y="4590651"/>
            <a:ext cx="960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1472AD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67200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8088" y="285750"/>
            <a:ext cx="6699250" cy="3911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effectLst>
                  <a:outerShdw blurRad="50800" dist="88900" dir="2700000" algn="tl" rotWithShape="0">
                    <a:srgbClr val="000000"/>
                  </a:outerShdw>
                </a:effectLst>
                <a:ea typeface="+mj-ea"/>
                <a:cs typeface="+mj-cs"/>
              </a:rPr>
              <a:t>Are Uranus and Neptune Responsible for Solar Grand Minima and Solar Cycle Modulation?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13399" y="3642747"/>
            <a:ext cx="54331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>
                <a:effectLst>
                  <a:outerShdw blurRad="50800" dist="50800" dir="2700000" algn="tl" rotWithShape="0">
                    <a:srgbClr val="000000">
                      <a:alpha val="95000"/>
                    </a:srgbClr>
                  </a:outerShdw>
                </a:effectLst>
              </a:rPr>
              <a:t>Arxiv.org</a:t>
            </a:r>
            <a:r>
              <a:rPr lang="en-US" dirty="0" smtClean="0">
                <a:effectLst>
                  <a:outerShdw blurRad="50800" dist="50800" dir="2700000" algn="tl" rotWithShape="0">
                    <a:srgbClr val="000000">
                      <a:alpha val="95000"/>
                    </a:srgbClr>
                  </a:outerShdw>
                </a:effectLst>
              </a:rPr>
              <a:t> (Cornell University) 2010 pre print</a:t>
            </a:r>
          </a:p>
          <a:p>
            <a:pPr algn="ctr"/>
            <a:r>
              <a:rPr lang="en-US" dirty="0" smtClean="0">
                <a:effectLst>
                  <a:outerShdw blurRad="50800" dist="50800" dir="2700000" algn="tl" rotWithShape="0">
                    <a:srgbClr val="000000">
                      <a:alpha val="95000"/>
                    </a:srgbClr>
                  </a:outerShdw>
                </a:effectLst>
              </a:rPr>
              <a:t>International Journal of Astronomy &amp; Astrophysics </a:t>
            </a:r>
            <a:r>
              <a:rPr lang="en-US" dirty="0" smtClean="0">
                <a:effectLst>
                  <a:outerShdw blurRad="50800" dist="50800" dir="2700000" algn="tl" rotWithShape="0">
                    <a:srgbClr val="000000">
                      <a:alpha val="95000"/>
                    </a:srgbClr>
                  </a:outerShdw>
                </a:effectLst>
              </a:rPr>
              <a:t>2013</a:t>
            </a:r>
          </a:p>
          <a:p>
            <a:pPr algn="ctr"/>
            <a:endParaRPr lang="en-US" dirty="0">
              <a:effectLst>
                <a:outerShdw blurRad="50800" dist="50800" dir="2700000" algn="tl" rotWithShape="0">
                  <a:srgbClr val="000000">
                    <a:alpha val="95000"/>
                  </a:srgbClr>
                </a:outerShdw>
              </a:effectLst>
            </a:endParaRPr>
          </a:p>
          <a:p>
            <a:pPr algn="ctr"/>
            <a:r>
              <a:rPr lang="en-US" dirty="0" smtClean="0">
                <a:effectLst>
                  <a:outerShdw blurRad="50800" dist="50800" dir="2700000" algn="tl" rotWithShape="0">
                    <a:srgbClr val="000000">
                      <a:alpha val="95000"/>
                    </a:srgbClr>
                  </a:outerShdw>
                </a:effectLst>
              </a:rPr>
              <a:t>More information at </a:t>
            </a:r>
            <a:r>
              <a:rPr lang="en-US" dirty="0" err="1" smtClean="0">
                <a:effectLst>
                  <a:outerShdw blurRad="50800" dist="50800" dir="2700000" algn="tl" rotWithShape="0">
                    <a:srgbClr val="000000">
                      <a:alpha val="95000"/>
                    </a:srgbClr>
                  </a:outerShdw>
                </a:effectLst>
              </a:rPr>
              <a:t>www.landscheidt.info</a:t>
            </a:r>
            <a:r>
              <a:rPr lang="en-US" dirty="0" smtClean="0">
                <a:effectLst>
                  <a:outerShdw blurRad="50800" dist="50800" dir="2700000" algn="tl" rotWithShape="0">
                    <a:srgbClr val="000000">
                      <a:alpha val="95000"/>
                    </a:srgbClr>
                  </a:outerShdw>
                </a:effectLst>
              </a:rPr>
              <a:t> </a:t>
            </a:r>
            <a:endParaRPr lang="en-US" dirty="0">
              <a:effectLst>
                <a:outerShdw blurRad="50800" dist="50800" dir="2700000" algn="tl" rotWithShape="0">
                  <a:srgbClr val="000000">
                    <a:alpha val="9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4959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44491</TotalTime>
  <Words>148</Words>
  <Application>Microsoft Macintosh PowerPoint</Application>
  <PresentationFormat>On-screen Show (16:9)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Black</vt:lpstr>
      <vt:lpstr>Are Uranus and Neptune Responsible for Solar Grand Minima and Solar Cycle Modulation?</vt:lpstr>
      <vt:lpstr>    </vt:lpstr>
      <vt:lpstr>    </vt:lpstr>
      <vt:lpstr>    </vt:lpstr>
      <vt:lpstr>    </vt:lpstr>
      <vt:lpstr>Are Uranus and Neptune Responsible for Solar Grand Minima and Solar Cycle Modulation?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 Uranus and Neptune Responsible for Solar Grand Minima and Solar Cycle Modulation?</dc:title>
  <dc:subject/>
  <dc:creator>Geoff Sharp</dc:creator>
  <cp:keywords/>
  <dc:description/>
  <cp:lastModifiedBy>Geoff Sharp</cp:lastModifiedBy>
  <cp:revision>114</cp:revision>
  <dcterms:created xsi:type="dcterms:W3CDTF">2015-03-27T02:22:29Z</dcterms:created>
  <dcterms:modified xsi:type="dcterms:W3CDTF">2015-06-27T06:31:28Z</dcterms:modified>
  <cp:category/>
</cp:coreProperties>
</file>